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61" r:id="rId3"/>
    <p:sldId id="287" r:id="rId4"/>
    <p:sldId id="259" r:id="rId5"/>
    <p:sldId id="258" r:id="rId6"/>
    <p:sldId id="257" r:id="rId7"/>
    <p:sldId id="260" r:id="rId8"/>
    <p:sldId id="262" r:id="rId9"/>
    <p:sldId id="289" r:id="rId10"/>
    <p:sldId id="265" r:id="rId11"/>
    <p:sldId id="264" r:id="rId12"/>
    <p:sldId id="263" r:id="rId13"/>
    <p:sldId id="288" r:id="rId14"/>
    <p:sldId id="266" r:id="rId15"/>
    <p:sldId id="267" r:id="rId16"/>
    <p:sldId id="290" r:id="rId17"/>
    <p:sldId id="270" r:id="rId18"/>
    <p:sldId id="269" r:id="rId19"/>
    <p:sldId id="268" r:id="rId20"/>
    <p:sldId id="303" r:id="rId21"/>
    <p:sldId id="304" r:id="rId22"/>
    <p:sldId id="305" r:id="rId23"/>
    <p:sldId id="306" r:id="rId24"/>
    <p:sldId id="271" r:id="rId25"/>
    <p:sldId id="272" r:id="rId26"/>
    <p:sldId id="294" r:id="rId27"/>
    <p:sldId id="275" r:id="rId28"/>
    <p:sldId id="274" r:id="rId29"/>
    <p:sldId id="273" r:id="rId30"/>
    <p:sldId id="307" r:id="rId31"/>
    <p:sldId id="292" r:id="rId32"/>
    <p:sldId id="308" r:id="rId33"/>
    <p:sldId id="293" r:id="rId34"/>
    <p:sldId id="276" r:id="rId35"/>
    <p:sldId id="277" r:id="rId36"/>
    <p:sldId id="302" r:id="rId37"/>
    <p:sldId id="280" r:id="rId38"/>
    <p:sldId id="279" r:id="rId39"/>
    <p:sldId id="278" r:id="rId40"/>
    <p:sldId id="295" r:id="rId41"/>
    <p:sldId id="296" r:id="rId42"/>
    <p:sldId id="297" r:id="rId43"/>
    <p:sldId id="281" r:id="rId44"/>
    <p:sldId id="282" r:id="rId45"/>
    <p:sldId id="301" r:id="rId46"/>
    <p:sldId id="285" r:id="rId47"/>
    <p:sldId id="284" r:id="rId48"/>
    <p:sldId id="283" r:id="rId49"/>
    <p:sldId id="286" r:id="rId5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36" autoAdjust="0"/>
  </p:normalViewPr>
  <p:slideViewPr>
    <p:cSldViewPr>
      <p:cViewPr>
        <p:scale>
          <a:sx n="90" d="100"/>
          <a:sy n="90" d="100"/>
        </p:scale>
        <p:origin x="-370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2D8E30-CEC6-4931-ABDD-B1B7F56CB791}" type="datetimeFigureOut">
              <a:rPr lang="en-US"/>
              <a:pPr>
                <a:defRPr/>
              </a:pPr>
              <a:t>12-08-08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263CA2-AC4A-4878-965F-C5BC114DF0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644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A4F4E-EFB9-46E2-9BF9-37679F16F3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Queen Elizabeth II, circa 1934, Bank of Canada</a:t>
            </a:r>
          </a:p>
          <a:p>
            <a:r>
              <a:rPr lang="en-CA" dirty="0" smtClean="0"/>
              <a:t>Photograph by Marcus Adams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E5AAB-C7D0-48A9-8CB9-898F07F372DC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Queen Elizabeth II, circa 1954, Bank of Canada</a:t>
            </a:r>
          </a:p>
          <a:p>
            <a:r>
              <a:rPr lang="en-CA" dirty="0" smtClean="0"/>
              <a:t>Photograph by </a:t>
            </a:r>
            <a:r>
              <a:rPr lang="en-CA" dirty="0" err="1" smtClean="0"/>
              <a:t>Yousuf</a:t>
            </a:r>
            <a:r>
              <a:rPr lang="en-CA" dirty="0" smtClean="0"/>
              <a:t> Karsh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07CED-71EC-41DE-ABCE-05EC3269DF1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Because of the low volume of $1,000 notes in circulation, this high-value note was not included in the series. The 1954 version continued to be distributed until 1992, when the Bank released a newly redesigned $1,000 note.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4054A-1E22-4558-830F-44746782339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“The Hockey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Sweater” is a short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story that was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 in 1979 by Canadian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Roch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Carrier.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story represents the significance and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popularity of ice hockey as a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Canadian pastime. </a:t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Canadian military doctor and artillery commander Major John McCrae wrote the poem “In Flanders Fields” while on the battlefield during the First World War. The poem has become a crucial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Remembrance Day, which commemorates Canadians who died in service to Canada. Remembrance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Day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held every November 11.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63CA2-AC4A-4878-965F-C5BC114DF0D1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1FFC-AB21-4493-AE00-2D555A5836A6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F84F-55AC-474C-9F19-9337A7D345A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606E-1455-45D1-A47A-A960F140FC7A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FE88-C973-479C-9B9D-2DDCC789D8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A09F-BF81-4B0D-9C9E-77A32DE7E4AF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8034-7C63-4B55-8FB0-5EAD331D11F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C4BF-265B-4FD8-A58B-9E667BD1915E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36B8-EA4F-4AD7-B93B-549180DE36C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37DE-943F-4430-B378-044B88676137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8C89-2983-4524-8357-D112A14744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0100-AD19-4D0D-8373-258979C42C39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F672-06E5-4B2F-B2FA-EDA75B424CE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B245-B15F-4DC6-AF71-7C27FB35A969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B738-2B67-4ECA-8D4D-5F7786F0B5D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4327-F635-47C8-A4E2-A6356C9CABB5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12C-3E35-4BA2-919A-8299788CD4B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DE06-A4F9-4323-B1A6-8B929115AC77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2201-0CB9-4415-9F74-A02D7B96935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D871-F9ED-4B2E-86A4-A58BF1F3AD87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A0B2-042A-4019-8E16-54C4DCA15E4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1BE9-CF7A-4447-9675-E839F4245E2C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FAF9-9006-4098-A0A0-A53B9BCF78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6A80-58A4-4C7A-94D3-40A157BA51FA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9A7F-395A-459F-8DB2-9372AE7A375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3A15-A953-4CFE-BB3E-22B42974B0DF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E0C0-C531-4FE2-8506-7FCB9302D0E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25C5-CF2D-4480-A629-6136EE851025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3C3A-0EFB-4ED6-820D-B5065F28962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BE9B-5326-4048-9A7A-765386839690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EDCB-EEB0-4F1A-96D1-73BADF9F600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4708-65F3-4E6E-B0C8-C7501E602780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63EA-6B10-43A8-813B-6A69DF8C45B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FA235-46C2-4EF6-907B-F6B1EDBCDAA8}" type="datetime1">
              <a:rPr lang="en-US"/>
              <a:pPr>
                <a:defRPr/>
              </a:pPr>
              <a:t>12-08-08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343CD8-34C0-4454-996F-1BC26A755EB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4" r:id="rId6"/>
    <p:sldLayoutId id="2147483786" r:id="rId7"/>
    <p:sldLayoutId id="2147483787" r:id="rId8"/>
    <p:sldLayoutId id="2147483775" r:id="rId9"/>
    <p:sldLayoutId id="2147483788" r:id="rId10"/>
    <p:sldLayoutId id="2147483789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jpeg"/><Relationship Id="rId12" Type="http://schemas.openxmlformats.org/officeDocument/2006/relationships/image" Target="../media/image54.jpeg"/><Relationship Id="rId13" Type="http://schemas.openxmlformats.org/officeDocument/2006/relationships/image" Target="../media/image55.jpeg"/><Relationship Id="rId14" Type="http://schemas.openxmlformats.org/officeDocument/2006/relationships/image" Target="../media/image56.jpeg"/><Relationship Id="rId15" Type="http://schemas.openxmlformats.org/officeDocument/2006/relationships/image" Target="../media/image57.jpeg"/><Relationship Id="rId16" Type="http://schemas.openxmlformats.org/officeDocument/2006/relationships/image" Target="../media/image58.jpeg"/><Relationship Id="rId17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jpeg"/><Relationship Id="rId12" Type="http://schemas.openxmlformats.org/officeDocument/2006/relationships/image" Target="../media/image71.jpeg"/><Relationship Id="rId13" Type="http://schemas.openxmlformats.org/officeDocument/2006/relationships/image" Target="../media/image72.jpeg"/><Relationship Id="rId14" Type="http://schemas.openxmlformats.org/officeDocument/2006/relationships/image" Target="../media/image73.jpeg"/><Relationship Id="rId15" Type="http://schemas.openxmlformats.org/officeDocument/2006/relationships/image" Target="../media/image7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image" Target="../media/image67.jpeg"/><Relationship Id="rId9" Type="http://schemas.openxmlformats.org/officeDocument/2006/relationships/image" Target="../media/image68.jpeg"/><Relationship Id="rId10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2.jpeg"/><Relationship Id="rId21" Type="http://schemas.openxmlformats.org/officeDocument/2006/relationships/image" Target="../media/image23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jpeg"/><Relationship Id="rId12" Type="http://schemas.openxmlformats.org/officeDocument/2006/relationships/image" Target="../media/image88.jpeg"/><Relationship Id="rId13" Type="http://schemas.openxmlformats.org/officeDocument/2006/relationships/image" Target="../media/image89.jpeg"/><Relationship Id="rId14" Type="http://schemas.openxmlformats.org/officeDocument/2006/relationships/image" Target="../media/image90.jpeg"/><Relationship Id="rId15" Type="http://schemas.openxmlformats.org/officeDocument/2006/relationships/image" Target="../media/image9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6" Type="http://schemas.openxmlformats.org/officeDocument/2006/relationships/image" Target="../media/image82.jpeg"/><Relationship Id="rId7" Type="http://schemas.openxmlformats.org/officeDocument/2006/relationships/image" Target="../media/image83.jpeg"/><Relationship Id="rId8" Type="http://schemas.openxmlformats.org/officeDocument/2006/relationships/image" Target="../media/image84.jpeg"/><Relationship Id="rId9" Type="http://schemas.openxmlformats.org/officeDocument/2006/relationships/image" Target="../media/image85.jpeg"/><Relationship Id="rId10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jpeg"/><Relationship Id="rId12" Type="http://schemas.openxmlformats.org/officeDocument/2006/relationships/image" Target="../media/image102.jpeg"/><Relationship Id="rId13" Type="http://schemas.openxmlformats.org/officeDocument/2006/relationships/image" Target="../media/image103.jpeg"/><Relationship Id="rId14" Type="http://schemas.openxmlformats.org/officeDocument/2006/relationships/image" Target="../media/image104.jpeg"/><Relationship Id="rId15" Type="http://schemas.openxmlformats.org/officeDocument/2006/relationships/image" Target="../media/image10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2.jpeg"/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jpeg"/><Relationship Id="rId9" Type="http://schemas.openxmlformats.org/officeDocument/2006/relationships/image" Target="../media/image99.jpeg"/><Relationship Id="rId10" Type="http://schemas.openxmlformats.org/officeDocument/2006/relationships/image" Target="../media/image10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4" Type="http://schemas.openxmlformats.org/officeDocument/2006/relationships/image" Target="../media/image10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92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3" Type="http://schemas.openxmlformats.org/officeDocument/2006/relationships/image" Target="../media/image36.jpeg"/><Relationship Id="rId14" Type="http://schemas.openxmlformats.org/officeDocument/2006/relationships/image" Target="../media/image37.jpeg"/><Relationship Id="rId15" Type="http://schemas.openxmlformats.org/officeDocument/2006/relationships/image" Target="../media/image38.jpeg"/><Relationship Id="rId16" Type="http://schemas.openxmlformats.org/officeDocument/2006/relationships/image" Target="../media/image39.jpeg"/><Relationship Id="rId17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13" y="3789363"/>
            <a:ext cx="7772400" cy="18716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F1E2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900" dirty="0" smtClean="0">
                <a:solidFill>
                  <a:schemeClr val="tx1"/>
                </a:solidFill>
              </a:rPr>
              <a:t>PowerPoint 4: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100" dirty="0" smtClean="0">
                <a:solidFill>
                  <a:schemeClr val="tx1"/>
                </a:solidFill>
              </a:rPr>
              <a:t>History of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tx1"/>
                </a:solidFill>
              </a:rPr>
              <a:t>bank note series</a:t>
            </a:r>
            <a:endParaRPr lang="en-CA" sz="4100" dirty="0">
              <a:solidFill>
                <a:schemeClr val="tx1"/>
              </a:solidFill>
            </a:endParaRPr>
          </a:p>
        </p:txBody>
      </p:sp>
      <p:sp>
        <p:nvSpPr>
          <p:cNvPr id="11267" name="Subtitle 2"/>
          <p:cNvSpPr txBox="1">
            <a:spLocks/>
          </p:cNvSpPr>
          <p:nvPr/>
        </p:nvSpPr>
        <p:spPr bwMode="auto">
          <a:xfrm>
            <a:off x="2563813" y="5732463"/>
            <a:ext cx="6400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CA" sz="3200">
                <a:solidFill>
                  <a:srgbClr val="898989"/>
                </a:solidFill>
              </a:rPr>
              <a:t>Lesson 4-1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1937 series: Security features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10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series: Themes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Front of the notes: T</a:t>
            </a:r>
            <a:r>
              <a:rPr lang="en-CA" dirty="0" smtClean="0"/>
              <a:t>he portrait of the new king replaced those of other members of the royal family on all denominations (except the $100 and $1,000 notes, which featured former prime ministers).</a:t>
            </a:r>
          </a:p>
          <a:p>
            <a:pPr eaLnBrk="1" hangingPunct="1"/>
            <a:r>
              <a:rPr lang="en-US" dirty="0" smtClean="0"/>
              <a:t>Back of the notes: featured basically the same symbolic representations used on the </a:t>
            </a:r>
            <a:br>
              <a:rPr lang="en-US" dirty="0" smtClean="0"/>
            </a:br>
            <a:r>
              <a:rPr lang="en-US" dirty="0" smtClean="0"/>
              <a:t>1935 series.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11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67544" y="3032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Edward VIII was King of England from 20 January 1936 to 11 December 1936. Why is his image not on the 1937 series?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He proposed marriage to Wallis Simpson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(an American divorcee) and abdicated the throne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as a result.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Prince Albert, Edward’s brother, became King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George VI, and his image was used on the 1937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series. His life was depicted in the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movie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King’s Speech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12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rg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88" y="1428750"/>
            <a:ext cx="22860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50" y="5143500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George V (1935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6" name="Picture 5" descr="EdwardV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3038"/>
            <a:ext cx="22860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57563" y="5143500"/>
            <a:ext cx="2643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Edward VIII </a:t>
            </a:r>
            <a:b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(Prince of Wales on the 1935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9" name="Picture 8" descr="George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13" y="1443038"/>
            <a:ext cx="22860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57875" y="5143500"/>
            <a:ext cx="2928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George VI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(Duke of York on the 1935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King of England on the 1937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151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1937 series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13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8621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This series was bilingual—notes were printed in both English and French.</a:t>
            </a:r>
          </a:p>
          <a:p>
            <a:pPr eaLnBrk="1" hangingPunct="1"/>
            <a:r>
              <a:rPr lang="en-US" smtClean="0"/>
              <a:t>The </a:t>
            </a:r>
            <a:r>
              <a:rPr lang="en-CA" smtClean="0"/>
              <a:t>colours</a:t>
            </a:r>
            <a:r>
              <a:rPr lang="en-US" smtClean="0"/>
              <a:t> for each denomination in this series </a:t>
            </a:r>
            <a:r>
              <a:rPr lang="en-CA" smtClean="0"/>
              <a:t>have been used in every subsequent series.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14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1954 Series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Canadian Landscape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pic>
        <p:nvPicPr>
          <p:cNvPr id="26628" name="Picture 3" descr="1954_100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663" y="4148123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1954_1note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38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1954_1note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1954_2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285985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1954_2note_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" y="2285985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1954_5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3214673"/>
            <a:ext cx="19065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1954_5note_Fro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850" y="3201973"/>
            <a:ext cx="19065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1954_10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3638" y="4143360"/>
            <a:ext cx="1901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1" descr="1954_10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850" y="4143360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2" descr="1954_20note_Bac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0675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3" descr="1954_2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5663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4" descr="1954_50note_B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0675" y="2285985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5" descr="1954_50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5663" y="2285985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6" descr="1954_100note_Back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0675" y="321467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7" descr="1954_100note_Fron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5663" y="32210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8" descr="1954_1000note_Back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5913" y="4143360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16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series: Security features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17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1954 series: Themes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Front of the notes:</a:t>
            </a:r>
          </a:p>
          <a:p>
            <a:pPr lvl="1" eaLnBrk="1" hangingPunct="1"/>
            <a:r>
              <a:rPr lang="en-US" dirty="0" smtClean="0"/>
              <a:t>This is the only series to have the portrait of Queen Elizabeth II, the reigning monarch, </a:t>
            </a:r>
            <a:br>
              <a:rPr lang="en-US" dirty="0" smtClean="0"/>
            </a:br>
            <a:r>
              <a:rPr lang="en-US" dirty="0" smtClean="0"/>
              <a:t>on all notes.</a:t>
            </a:r>
          </a:p>
          <a:p>
            <a:pPr lvl="1" eaLnBrk="1" hangingPunct="1"/>
            <a:r>
              <a:rPr lang="en-US" dirty="0" smtClean="0"/>
              <a:t>Canada’s coat of arms was introduced on these notes.</a:t>
            </a:r>
          </a:p>
          <a:p>
            <a:pPr eaLnBrk="1" hangingPunct="1"/>
            <a:r>
              <a:rPr lang="en-US" dirty="0" smtClean="0"/>
              <a:t>Back of the notes: Canadian landscapes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18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Saskatchewan prairie</a:t>
            </a: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2428875"/>
            <a:ext cx="4565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19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1935 Series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Saint-François River from Upper Melbourne,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Richmond, QC</a:t>
            </a:r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2428875"/>
            <a:ext cx="4575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20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Otter Falls, on the </a:t>
            </a:r>
            <a:r>
              <a:rPr lang="en-CA" dirty="0" err="1" smtClean="0"/>
              <a:t>Aishihik</a:t>
            </a:r>
            <a:r>
              <a:rPr lang="en-CA" dirty="0" smtClean="0"/>
              <a:t> River, YT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2428875"/>
            <a:ext cx="4575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21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Emerald Lake and Mount Burgess, BC</a:t>
            </a: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2428875"/>
            <a:ext cx="45656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22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The </a:t>
            </a:r>
            <a:r>
              <a:rPr lang="en-CA" dirty="0" err="1" smtClean="0"/>
              <a:t>Laurentians</a:t>
            </a:r>
            <a:r>
              <a:rPr lang="en-CA" dirty="0" smtClean="0"/>
              <a:t>, QC</a:t>
            </a:r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2428875"/>
            <a:ext cx="4565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23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pic>
        <p:nvPicPr>
          <p:cNvPr id="9" name="Content Placeholder 6" descr="Devil's-head-small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73638" y="1500188"/>
            <a:ext cx="4170362" cy="3394075"/>
          </a:xfrm>
        </p:spPr>
      </p:pic>
      <p:sp>
        <p:nvSpPr>
          <p:cNvPr id="37891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628800"/>
            <a:ext cx="4186238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This series was printed after Queen Elizabeth II ascended the throne in 1952.  </a:t>
            </a:r>
          </a:p>
          <a:p>
            <a:pPr eaLnBrk="1" hangingPunct="1"/>
            <a:r>
              <a:rPr lang="en-US" sz="2800" dirty="0" smtClean="0"/>
              <a:t>A likeness of a devil’s head seemed to appear in the waves of the Queen’s hair in this series.</a:t>
            </a: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651500"/>
            <a:ext cx="53292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+mn-lt"/>
                <a:cs typeface="+mn-cs"/>
              </a:rPr>
              <a:t>The series was modified in 1956.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595959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CA" sz="2800" dirty="0">
              <a:solidFill>
                <a:srgbClr val="595959"/>
              </a:solidFill>
              <a:latin typeface="+mn-lt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43768" y="2857496"/>
            <a:ext cx="540000" cy="1008000"/>
          </a:xfrm>
          <a:prstGeom prst="ellipse">
            <a:avLst/>
          </a:prstGeom>
          <a:noFill/>
          <a:ln w="38100">
            <a:solidFill>
              <a:srgbClr val="BF1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24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1969</a:t>
            </a:r>
            <a:r>
              <a:rPr lang="en-CA" dirty="0" smtClean="0">
                <a:latin typeface="Calibri"/>
              </a:rPr>
              <a:t>–</a:t>
            </a:r>
            <a:r>
              <a:rPr lang="en-CA" dirty="0" smtClean="0"/>
              <a:t>79 Series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Scenes of Canada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pic>
        <p:nvPicPr>
          <p:cNvPr id="39940" name="Picture 2" descr="Scenes_1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285860"/>
            <a:ext cx="1906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Scenes_1note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28586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Scenes_2note_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075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Scenes_2note_Fron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8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6" descr="Scenes_5note_B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075" y="314323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7" descr="Scenes_5note_Fro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288" y="3143235"/>
            <a:ext cx="1906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8" descr="Scenes_10note_Bac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5075" y="407668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9" descr="Scenes_10note_Fron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288" y="4076685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0" descr="Scenes_20note69_Bac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0675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1" descr="Scenes_20note69_Fro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5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Scenes_50note_Back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5913" y="3147997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 descr="Scenes_50note_Fron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5" y="3147997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Scenes_100note_Back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0675" y="407668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 descr="Scenes_100note_Fro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5" y="407668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26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series: Security features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27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series: Themes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Front of the notes:</a:t>
            </a:r>
          </a:p>
          <a:p>
            <a:pPr lvl="1" eaLnBrk="1" hangingPunct="1"/>
            <a:r>
              <a:rPr lang="en-CA" dirty="0" smtClean="0"/>
              <a:t>nicknamed the “multi-coloured series” because a variety of tints were used beneath the dominant colour</a:t>
            </a:r>
          </a:p>
          <a:p>
            <a:pPr lvl="1" eaLnBrk="1" hangingPunct="1"/>
            <a:r>
              <a:rPr lang="en-CA" dirty="0" smtClean="0"/>
              <a:t>portraits of former prime ministers were used to emphasize our national identity</a:t>
            </a:r>
          </a:p>
          <a:p>
            <a:pPr eaLnBrk="1" hangingPunct="1"/>
            <a:r>
              <a:rPr lang="en-CA" dirty="0" smtClean="0"/>
              <a:t>Back of the notes: scenic vignettes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28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 tugboat in the middle of a broken log boom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on the Ottawa River below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Parliament Hill</a:t>
            </a:r>
            <a:endParaRPr lang="en-US" dirty="0" smtClean="0"/>
          </a:p>
        </p:txBody>
      </p:sp>
      <p:pic>
        <p:nvPicPr>
          <p:cNvPr id="40965" name="Picture 4" descr="Scenes_1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2428875"/>
            <a:ext cx="45751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29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935_1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675" y="1357313"/>
            <a:ext cx="19065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1935_1note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1911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1935_2note_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4913" y="2387600"/>
            <a:ext cx="1911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1935_2note_Fron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387600"/>
            <a:ext cx="19065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1935_5note_B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9675" y="3402013"/>
            <a:ext cx="19065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1935_5note_Fro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3402013"/>
            <a:ext cx="19065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1935_10note_Bac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4429125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1935_10note_Fron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4429125"/>
            <a:ext cx="19065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 descr="1935_20note_Bac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9675" y="5429250"/>
            <a:ext cx="1906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0" descr="1935_20note_Fro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5429250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 descr="1935_25note_Back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3375" y="1357313"/>
            <a:ext cx="19097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 descr="1935_25note_Fron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9950" y="1357313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 descr="1935_50note_Back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88138" y="2387600"/>
            <a:ext cx="190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4" descr="1935_50note_Fro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9950" y="2387600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5" descr="1935_100note_Back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83375" y="3402013"/>
            <a:ext cx="19097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6" descr="1935_100note_Front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9950" y="3402013"/>
            <a:ext cx="19065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7" descr="1935_500note_Back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88138" y="4429125"/>
            <a:ext cx="190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8" descr="1935_500note_Front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9950" y="4429125"/>
            <a:ext cx="1906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19" descr="1935_1000note_Back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88138" y="5429250"/>
            <a:ext cx="190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0" descr="1935_1000note_Front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9950" y="5429250"/>
            <a:ext cx="19034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Tit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1935 series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An Inuit hunting scene at Pond Inlet on North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Baffin Island</a:t>
            </a:r>
            <a:endParaRPr lang="en-US" dirty="0" smtClean="0"/>
          </a:p>
        </p:txBody>
      </p:sp>
      <p:pic>
        <p:nvPicPr>
          <p:cNvPr id="12" name="Picture 11" descr="scenes_2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28868"/>
            <a:ext cx="4564685" cy="206288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30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 salmon seiner in </a:t>
            </a:r>
            <a:r>
              <a:rPr lang="en-CA" dirty="0" err="1" smtClean="0"/>
              <a:t>Johnstone</a:t>
            </a:r>
            <a:r>
              <a:rPr lang="en-CA" dirty="0" smtClean="0"/>
              <a:t> Strait,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northeast of Vancouver Island</a:t>
            </a:r>
            <a:endParaRPr lang="en-US" dirty="0" smtClean="0"/>
          </a:p>
        </p:txBody>
      </p:sp>
      <p:pic>
        <p:nvPicPr>
          <p:cNvPr id="41989" name="Picture 3" descr="Scenes_5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63" y="2438400"/>
            <a:ext cx="45640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Polymer Corporation in Sarnia, Ontario</a:t>
            </a:r>
            <a:endParaRPr lang="en-US" dirty="0" smtClean="0"/>
          </a:p>
        </p:txBody>
      </p:sp>
      <p:pic>
        <p:nvPicPr>
          <p:cNvPr id="7" name="Picture 6" descr="scenes_10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28868"/>
            <a:ext cx="4564685" cy="206288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32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Moraine Lake in Alberta’s Valley of the Ten Peaks</a:t>
            </a:r>
            <a:endParaRPr lang="en-US" dirty="0" smtClean="0"/>
          </a:p>
        </p:txBody>
      </p:sp>
      <p:pic>
        <p:nvPicPr>
          <p:cNvPr id="43013" name="Picture 3" descr="Scenes_2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8875"/>
            <a:ext cx="45640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33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7900988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Because of the low volume of $1,000 notes in circulation, this denomination was not included in the series. </a:t>
            </a:r>
          </a:p>
          <a:p>
            <a:pPr eaLnBrk="1" hangingPunct="1"/>
            <a:r>
              <a:rPr lang="en-US" sz="3200" dirty="0" smtClean="0"/>
              <a:t>This was the first series to:</a:t>
            </a:r>
          </a:p>
          <a:p>
            <a:pPr lvl="1" eaLnBrk="1" hangingPunct="1"/>
            <a:r>
              <a:rPr lang="en-US" sz="2800" dirty="0" smtClean="0"/>
              <a:t>use the words “</a:t>
            </a:r>
            <a:r>
              <a:rPr lang="en-US" sz="2800" cap="all" dirty="0" smtClean="0"/>
              <a:t>This note is legal tender</a:t>
            </a:r>
            <a:r>
              <a:rPr lang="en-US" sz="2800" dirty="0" smtClean="0"/>
              <a:t>”  </a:t>
            </a:r>
          </a:p>
          <a:p>
            <a:pPr lvl="1" eaLnBrk="1" hangingPunct="1"/>
            <a:r>
              <a:rPr lang="en-US" sz="2800" dirty="0" smtClean="0"/>
              <a:t>put the serial number on the backs of the notes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34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1986 Series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Birds of Canada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pic>
        <p:nvPicPr>
          <p:cNvPr id="48132" name="Picture 5" descr="Birds_100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350" y="4165585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Birds_2note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357298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Birds_2note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357298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Birds_5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 descr="Birds_10note_b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075" y="3235310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 descr="Birds_20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2113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1" descr="Birds_50note_bac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2113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2" descr="Birds_100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7350" y="3235310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4" descr="Birds_1000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463" y="4165585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5" descr="Birds_5note_fro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6" descr="Birds_1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3235310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7" descr="Birds_20note_fron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463" y="1357298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8" descr="Birds_50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463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9" descr="Birds_100note_fro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463" y="3235310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36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series: Security features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Optical security device—new for this series</a:t>
            </a:r>
          </a:p>
          <a:p>
            <a:pPr eaLnBrk="1" hangingPunct="1"/>
            <a:r>
              <a:rPr lang="en-US" dirty="0" smtClean="0"/>
              <a:t>Raised ink</a:t>
            </a:r>
          </a:p>
          <a:p>
            <a:pPr eaLnBrk="1" hangingPunct="1"/>
            <a:r>
              <a:rPr lang="en-US" dirty="0" smtClean="0"/>
              <a:t>Fine-line detail</a:t>
            </a:r>
          </a:p>
          <a:p>
            <a:pPr eaLnBrk="1" hangingPunct="1"/>
            <a:r>
              <a:rPr lang="en-CA" dirty="0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37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series: Themes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Front of the notes: new and larger portraits of the same prime ministers were used</a:t>
            </a:r>
          </a:p>
          <a:p>
            <a:pPr eaLnBrk="1" hangingPunct="1"/>
            <a:r>
              <a:rPr lang="en-CA" dirty="0" smtClean="0"/>
              <a:t>Back of the notes:</a:t>
            </a:r>
          </a:p>
          <a:p>
            <a:pPr lvl="1" eaLnBrk="1" hangingPunct="1"/>
            <a:r>
              <a:rPr lang="en-CA" dirty="0" smtClean="0"/>
              <a:t>birds common to Canada became the focal point</a:t>
            </a:r>
          </a:p>
          <a:p>
            <a:pPr lvl="1" eaLnBrk="1" hangingPunct="1"/>
            <a:r>
              <a:rPr lang="en-CA" dirty="0" smtClean="0"/>
              <a:t>the colour of the birds matched the dominant colour of the notes (e.g., the osprey on the $10)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38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American robin</a:t>
            </a:r>
          </a:p>
        </p:txBody>
      </p:sp>
      <p:pic>
        <p:nvPicPr>
          <p:cNvPr id="49156" name="Picture 6" descr="Birds_2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13" y="2357438"/>
            <a:ext cx="38131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39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1935 series: Security features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 (small, </a:t>
            </a:r>
            <a:r>
              <a:rPr lang="fr-CA" smtClean="0"/>
              <a:t>coloured</a:t>
            </a:r>
            <a:r>
              <a:rPr lang="en-US" smtClean="0"/>
              <a:t> discs scattered randomly in the paper)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2352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88932EC-081B-45E8-BCA8-7865D8DBD34F}" type="slidenum">
              <a:rPr lang="en-CA" smtClean="0"/>
              <a:pPr algn="l">
                <a:defRPr/>
              </a:pPr>
              <a:t>4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Belted kingfisher</a:t>
            </a:r>
          </a:p>
        </p:txBody>
      </p:sp>
      <p:pic>
        <p:nvPicPr>
          <p:cNvPr id="50180" name="Picture 3" descr="Birds_5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2357438"/>
            <a:ext cx="38036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40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Osprey</a:t>
            </a:r>
          </a:p>
        </p:txBody>
      </p:sp>
      <p:pic>
        <p:nvPicPr>
          <p:cNvPr id="51204" name="Picture 3" descr="Birds_1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2357438"/>
            <a:ext cx="38036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41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Common loon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52228" name="Picture 3" descr="Birds_2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2357438"/>
            <a:ext cx="38036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42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series: Did you know?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Withdrawn from the series:</a:t>
            </a:r>
          </a:p>
          <a:p>
            <a:pPr lvl="1" eaLnBrk="1" hangingPunct="1"/>
            <a:r>
              <a:rPr lang="en-US" dirty="0" smtClean="0"/>
              <a:t>$1 note was not included </a:t>
            </a:r>
            <a:br>
              <a:rPr lang="en-US" dirty="0" smtClean="0"/>
            </a:br>
            <a:r>
              <a:rPr lang="en-US" dirty="0" smtClean="0"/>
              <a:t>in this series</a:t>
            </a:r>
          </a:p>
          <a:p>
            <a:pPr lvl="1" eaLnBrk="1" hangingPunct="1"/>
            <a:r>
              <a:rPr lang="en-US" dirty="0" smtClean="0"/>
              <a:t>$2 note was withdrawn </a:t>
            </a:r>
            <a:br>
              <a:rPr lang="en-US" dirty="0" smtClean="0"/>
            </a:br>
            <a:r>
              <a:rPr lang="en-US" dirty="0" smtClean="0"/>
              <a:t>in 1996</a:t>
            </a:r>
          </a:p>
          <a:p>
            <a:pPr lvl="1" eaLnBrk="1" hangingPunct="1"/>
            <a:r>
              <a:rPr lang="en-US" dirty="0" smtClean="0"/>
              <a:t>both were replaced with coins issued by the Royal Canadian Mint  </a:t>
            </a:r>
          </a:p>
          <a:p>
            <a:pPr eaLnBrk="1" hangingPunct="1"/>
            <a:r>
              <a:rPr lang="en-CA" sz="2800" dirty="0" smtClean="0"/>
              <a:t>This was the last series to use </a:t>
            </a:r>
            <a:r>
              <a:rPr lang="en-CA" sz="2800" dirty="0" err="1" smtClean="0"/>
              <a:t>planchettes</a:t>
            </a:r>
            <a:r>
              <a:rPr lang="en-CA" sz="2800" dirty="0" smtClean="0"/>
              <a:t>.</a:t>
            </a:r>
          </a:p>
        </p:txBody>
      </p:sp>
      <p:pic>
        <p:nvPicPr>
          <p:cNvPr id="58374" name="Picture 4" descr="Birds_2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1809749"/>
            <a:ext cx="3432175" cy="15478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43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2001</a:t>
            </a:r>
            <a:r>
              <a:rPr lang="en-CA" dirty="0" smtClean="0">
                <a:latin typeface="Calibri"/>
              </a:rPr>
              <a:t>–</a:t>
            </a:r>
            <a:r>
              <a:rPr lang="en-CA" dirty="0" smtClean="0"/>
              <a:t>06 series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Canadian Journey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</a:t>
            </a:r>
          </a:p>
        </p:txBody>
      </p:sp>
      <p:pic>
        <p:nvPicPr>
          <p:cNvPr id="60420" name="Picture 3" descr="CJ_upgraded_1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2282842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 descr="CJ_20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3211530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CJ_20note_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888" y="3211530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6" descr="CJ_50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888" y="4140217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7" descr="CJ_50note_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1863" y="4140217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8" descr="CJ_100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5068905"/>
            <a:ext cx="19065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9" descr="CJ_100note_fro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1863" y="506890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0" descr="CJ_original_5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5075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1" descr="CJ_original_5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2" descr="CJ_original_10note_bac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313" y="2282842"/>
            <a:ext cx="19065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3" descr="CJ_original_1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2282842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14" descr="CJ_upgraded_5note_b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9888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5" descr="CJ_upgraded_5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41863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6" descr="CJ_upgraded_10note_back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9888" y="2282842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45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2001–06 series: Security features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Metallic stripe</a:t>
            </a:r>
          </a:p>
          <a:p>
            <a:pPr eaLnBrk="1" hangingPunct="1"/>
            <a:r>
              <a:rPr lang="en-US" dirty="0" smtClean="0"/>
              <a:t>Ghost image</a:t>
            </a:r>
          </a:p>
          <a:p>
            <a:pPr eaLnBrk="1" hangingPunct="1"/>
            <a:r>
              <a:rPr lang="en-US" dirty="0" smtClean="0"/>
              <a:t>Puzzle number</a:t>
            </a:r>
          </a:p>
          <a:p>
            <a:pPr eaLnBrk="1" hangingPunct="1"/>
            <a:r>
              <a:rPr lang="en-US" dirty="0" smtClean="0"/>
              <a:t>Dashes</a:t>
            </a:r>
          </a:p>
          <a:p>
            <a:pPr eaLnBrk="1" hangingPunct="1"/>
            <a:r>
              <a:rPr lang="en-US" dirty="0" smtClean="0"/>
              <a:t>Raised ink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46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series: Themes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Front of the notes: new and larger portraits of the same prime ministers were used.  </a:t>
            </a:r>
          </a:p>
          <a:p>
            <a:pPr eaLnBrk="1" hangingPunct="1"/>
            <a:r>
              <a:rPr lang="en-US" dirty="0" smtClean="0"/>
              <a:t>Back of the notes: celebrate Canadian history, culture and achievements (e.g., the $20 note celebrates Canadian arts and culture).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47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4"/>
          <p:cNvSpPr>
            <a:spLocks noGrp="1"/>
          </p:cNvSpPr>
          <p:nvPr>
            <p:ph idx="4294967295"/>
          </p:nvPr>
        </p:nvSpPr>
        <p:spPr>
          <a:xfrm>
            <a:off x="53975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CA" smtClean="0"/>
              <a:t>Why are these texts significant to Canadians?</a:t>
            </a:r>
          </a:p>
        </p:txBody>
      </p:sp>
      <p:sp>
        <p:nvSpPr>
          <p:cNvPr id="61444" name="Title 3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</a:t>
            </a:r>
          </a:p>
        </p:txBody>
      </p:sp>
      <p:pic>
        <p:nvPicPr>
          <p:cNvPr id="61445" name="Picture 6" descr="CJ_10note_John_McCra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000375"/>
            <a:ext cx="45720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6" name="Picture 7" descr="CJ_5note_Roch_Carri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357438"/>
            <a:ext cx="45720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48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5329238" cy="49006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This series introduced a tactile feature for the blind and partially sighted. It’s in the upper right corner on the front of each note.</a:t>
            </a:r>
          </a:p>
          <a:p>
            <a:pPr eaLnBrk="1" hangingPunct="1"/>
            <a:r>
              <a:rPr lang="en-US" sz="2800" dirty="0" smtClean="0"/>
              <a:t>The $5 and $10 notes were upgraded in 2006 and 2005, respectively, to include all of the same security features as the </a:t>
            </a:r>
            <a:br>
              <a:rPr lang="en-US" sz="2800" dirty="0" smtClean="0"/>
            </a:br>
            <a:r>
              <a:rPr lang="en-US" sz="2800" dirty="0" smtClean="0"/>
              <a:t>$</a:t>
            </a:r>
            <a:r>
              <a:rPr lang="en-US" sz="2800" dirty="0" smtClean="0"/>
              <a:t>20, $50 and $100 notes.</a:t>
            </a:r>
          </a:p>
        </p:txBody>
      </p:sp>
      <p:pic>
        <p:nvPicPr>
          <p:cNvPr id="64517" name="Picture 2" descr="Tactile Feature of the &lt;i&gt;Canadian Journey&lt;/i&gt; Series - &lt;a class='flickr-logo' href ='http://www.flickr.com/photos/bankofcanada/5612712053'&gt;Flick&lt;span class='flickr-r'&gt;r&lt;/span&gt;&lt;/a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1643063"/>
            <a:ext cx="2286000" cy="152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4518" name="Group 11"/>
          <p:cNvGrpSpPr>
            <a:grpSpLocks/>
          </p:cNvGrpSpPr>
          <p:nvPr/>
        </p:nvGrpSpPr>
        <p:grpSpPr bwMode="auto">
          <a:xfrm>
            <a:off x="5867400" y="3357563"/>
            <a:ext cx="2854325" cy="1289050"/>
            <a:chOff x="5868144" y="3356992"/>
            <a:chExt cx="2852928" cy="1289304"/>
          </a:xfrm>
        </p:grpSpPr>
        <p:pic>
          <p:nvPicPr>
            <p:cNvPr id="64522" name="Picture 4" descr="CJ_original_10note_fron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3356992"/>
              <a:ext cx="2852928" cy="128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Box 7"/>
            <p:cNvSpPr txBox="1">
              <a:spLocks noChangeArrowheads="1"/>
            </p:cNvSpPr>
            <p:nvPr/>
          </p:nvSpPr>
          <p:spPr bwMode="auto">
            <a:xfrm>
              <a:off x="7754226" y="3431850"/>
              <a:ext cx="900000" cy="30777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400" dirty="0"/>
                <a:t>Original</a:t>
              </a:r>
            </a:p>
          </p:txBody>
        </p:sp>
      </p:grpSp>
      <p:grpSp>
        <p:nvGrpSpPr>
          <p:cNvPr id="64519" name="Group 10"/>
          <p:cNvGrpSpPr>
            <a:grpSpLocks/>
          </p:cNvGrpSpPr>
          <p:nvPr/>
        </p:nvGrpSpPr>
        <p:grpSpPr bwMode="auto">
          <a:xfrm>
            <a:off x="5867400" y="4714875"/>
            <a:ext cx="2854325" cy="1289050"/>
            <a:chOff x="5786446" y="4925778"/>
            <a:chExt cx="2852928" cy="1289304"/>
          </a:xfrm>
        </p:grpSpPr>
        <p:pic>
          <p:nvPicPr>
            <p:cNvPr id="64520" name="Picture 3" descr="CJ_upgraded_10note_fron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4925778"/>
              <a:ext cx="2852928" cy="128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Box 8"/>
            <p:cNvSpPr txBox="1">
              <a:spLocks noChangeArrowheads="1"/>
            </p:cNvSpPr>
            <p:nvPr/>
          </p:nvSpPr>
          <p:spPr bwMode="auto">
            <a:xfrm>
              <a:off x="7672528" y="5000636"/>
              <a:ext cx="900000" cy="30777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400" dirty="0"/>
                <a:t>Upgraded</a:t>
              </a:r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49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1935 series: Themes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Front of the notes: featured members of the royal family or former prime ministers</a:t>
            </a:r>
          </a:p>
          <a:p>
            <a:pPr eaLnBrk="1" hangingPunct="1"/>
            <a:r>
              <a:rPr lang="en-US" dirty="0" smtClean="0"/>
              <a:t>Back of the notes: featured symbolic representations of Canada’s growing agricultural, industrial and commercial prosperity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2352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88932EC-081B-45E8-BCA8-7865D8DBD34F}" type="slidenum">
              <a:rPr lang="en-CA" smtClean="0"/>
              <a:pPr algn="l"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1935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467544" y="158621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Who is the little girl on the $20 note?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Clr>
                <a:schemeClr val="bg1"/>
              </a:buClr>
              <a:buNone/>
            </a:pPr>
            <a:endParaRPr lang="en-US" dirty="0" smtClean="0"/>
          </a:p>
          <a:p>
            <a:pPr lvl="1" eaLnBrk="1" hangingPunct="1">
              <a:spcBef>
                <a:spcPts val="800"/>
              </a:spcBef>
              <a:buClr>
                <a:schemeClr val="bg1"/>
              </a:buClr>
              <a:buNone/>
            </a:pPr>
            <a:r>
              <a:rPr lang="en-US" dirty="0" smtClean="0"/>
              <a:t>Princess Elizabeth. She’s only eight years old in this</a:t>
            </a:r>
          </a:p>
          <a:p>
            <a:pPr lvl="1" eaLnBrk="1" hangingPunct="1">
              <a:spcBef>
                <a:spcPts val="0"/>
              </a:spcBef>
              <a:buClr>
                <a:schemeClr val="bg1"/>
              </a:buClr>
              <a:buNone/>
            </a:pPr>
            <a:r>
              <a:rPr lang="en-US" dirty="0" smtClean="0"/>
              <a:t>portrait. She became Queen Elizabeth II in 1952.</a:t>
            </a:r>
            <a:endParaRPr lang="en-CA" dirty="0" smtClean="0"/>
          </a:p>
        </p:txBody>
      </p:sp>
      <p:pic>
        <p:nvPicPr>
          <p:cNvPr id="14340" name="Picture 3" descr="1935_20note_portrai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57" y="2195810"/>
            <a:ext cx="72421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1935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This series was unilingual—notes were printed in either English or French.</a:t>
            </a:r>
          </a:p>
          <a:p>
            <a:pPr eaLnBrk="1" hangingPunct="1"/>
            <a:r>
              <a:rPr lang="en-US" smtClean="0"/>
              <a:t>This was the only series to have a $25 and a $500 note.</a:t>
            </a:r>
          </a:p>
        </p:txBody>
      </p:sp>
      <p:pic>
        <p:nvPicPr>
          <p:cNvPr id="17413" name="Picture 3" descr="1935_50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382" y="3457030"/>
            <a:ext cx="3432175" cy="1671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7414" name="Picture 4" descr="1935_25note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382" y="1656805"/>
            <a:ext cx="3432175" cy="1679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1937 Series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</a:t>
            </a:r>
          </a:p>
        </p:txBody>
      </p:sp>
      <p:pic>
        <p:nvPicPr>
          <p:cNvPr id="19460" name="Picture 2" descr="1937_100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4357701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1937_1note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1357326"/>
            <a:ext cx="1906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1937_1note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57326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1937_2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1100" y="2357451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1937_2note_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357451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 descr="1937_5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5863" y="3349638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 descr="1937_5note_Fro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349638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9" descr="1937_10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1100" y="4357701"/>
            <a:ext cx="1906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0" descr="1937_10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4357701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1" descr="1937_20note_Bac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0675" y="1357326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2" descr="1937_2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0900" y="1357326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3" descr="1937_50note_B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5913" y="2357451"/>
            <a:ext cx="19065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4" descr="1937_50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0900" y="2357451"/>
            <a:ext cx="1906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5" descr="1937_100note_Back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1150" y="3349638"/>
            <a:ext cx="1911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6" descr="1937_100note_Fron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0900" y="3349638"/>
            <a:ext cx="19065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7" descr="1937_1000note_Back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1150" y="4357701"/>
            <a:ext cx="1911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9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1059</Words>
  <Application>Microsoft Macintosh PowerPoint</Application>
  <PresentationFormat>On-screen Show (4:3)</PresentationFormat>
  <Paragraphs>256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1935 Series</vt:lpstr>
      <vt:lpstr>1935 series</vt:lpstr>
      <vt:lpstr>1935 series: Security features</vt:lpstr>
      <vt:lpstr>1935 series: Themes</vt:lpstr>
      <vt:lpstr>1935 series</vt:lpstr>
      <vt:lpstr>1935 series: Did you know?</vt:lpstr>
      <vt:lpstr>1937 Series</vt:lpstr>
      <vt:lpstr>1937 series</vt:lpstr>
      <vt:lpstr>1937 series: Security features</vt:lpstr>
      <vt:lpstr>1937 series: Themes</vt:lpstr>
      <vt:lpstr>1937 series</vt:lpstr>
      <vt:lpstr>1937 series</vt:lpstr>
      <vt:lpstr>1937 series: Did you know?</vt:lpstr>
      <vt:lpstr>1954 Series</vt:lpstr>
      <vt:lpstr>1954 series</vt:lpstr>
      <vt:lpstr>1954 series: Security features</vt:lpstr>
      <vt:lpstr>1954 series: Themes</vt:lpstr>
      <vt:lpstr>1954 series</vt:lpstr>
      <vt:lpstr>1954 series</vt:lpstr>
      <vt:lpstr>1954 series</vt:lpstr>
      <vt:lpstr>1954 series</vt:lpstr>
      <vt:lpstr>1954 series</vt:lpstr>
      <vt:lpstr>1954 series: Did you know?</vt:lpstr>
      <vt:lpstr>1969–79 Series</vt:lpstr>
      <vt:lpstr>1969–79 series</vt:lpstr>
      <vt:lpstr>1969–79 series: Security features</vt:lpstr>
      <vt:lpstr>1969–79 series: Themes</vt:lpstr>
      <vt:lpstr>1969–79 series</vt:lpstr>
      <vt:lpstr>1969–79 series</vt:lpstr>
      <vt:lpstr>1969–79 series</vt:lpstr>
      <vt:lpstr>1969–79 series</vt:lpstr>
      <vt:lpstr>1969–79 series</vt:lpstr>
      <vt:lpstr>1969–79 series: Did you know?</vt:lpstr>
      <vt:lpstr>1986 Series</vt:lpstr>
      <vt:lpstr>1986 series</vt:lpstr>
      <vt:lpstr>1986 series: Security features</vt:lpstr>
      <vt:lpstr>1986 series: Themes</vt:lpstr>
      <vt:lpstr>1986 series</vt:lpstr>
      <vt:lpstr>1986 series</vt:lpstr>
      <vt:lpstr>1986 series</vt:lpstr>
      <vt:lpstr>1986 series</vt:lpstr>
      <vt:lpstr>1986 series: Did you know?</vt:lpstr>
      <vt:lpstr>2001–06 series</vt:lpstr>
      <vt:lpstr>2001–06 series</vt:lpstr>
      <vt:lpstr>2001–06 series: Security features</vt:lpstr>
      <vt:lpstr>2001–06 series: Themes</vt:lpstr>
      <vt:lpstr>2001–06 series</vt:lpstr>
      <vt:lpstr>2001–06 series: Did you know?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Note Counterfeiting Module</dc:title>
  <dc:creator>Danielle Cote</dc:creator>
  <cp:lastModifiedBy>Tim Gobuyan</cp:lastModifiedBy>
  <cp:revision>144</cp:revision>
  <dcterms:created xsi:type="dcterms:W3CDTF">2012-05-31T15:33:04Z</dcterms:created>
  <dcterms:modified xsi:type="dcterms:W3CDTF">2012-08-08T17:10:29Z</dcterms:modified>
</cp:coreProperties>
</file>